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5143500" cx="9144000"/>
  <p:notesSz cx="6858000" cy="9144000"/>
  <p:embeddedFontLst>
    <p:embeddedFont>
      <p:font typeface="Prata"/>
      <p:regular r:id="rId56"/>
    </p:embeddedFont>
    <p:embeddedFont>
      <p:font typeface="Rubik Light"/>
      <p:regular r:id="rId57"/>
      <p:bold r:id="rId58"/>
      <p:italic r:id="rId59"/>
      <p:boldItalic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Didact Gothic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Michael Ranasinghe"/>
  <p:cmAuthor clrIdx="1" id="1" initials="" lastIdx="2" name="Jian Ma"/>
  <p:cmAuthor clrIdx="2" id="2" initials="" lastIdx="1" name="Peter Lak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DidactGothic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ubik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ubikLight-regular.fntdata"/><Relationship Id="rId12" Type="http://schemas.openxmlformats.org/officeDocument/2006/relationships/slide" Target="slides/slide6.xml"/><Relationship Id="rId56" Type="http://schemas.openxmlformats.org/officeDocument/2006/relationships/font" Target="fonts/Prata-regular.fntdata"/><Relationship Id="rId15" Type="http://schemas.openxmlformats.org/officeDocument/2006/relationships/slide" Target="slides/slide9.xml"/><Relationship Id="rId59" Type="http://schemas.openxmlformats.org/officeDocument/2006/relationships/font" Target="fonts/RubikLight-italic.fntdata"/><Relationship Id="rId14" Type="http://schemas.openxmlformats.org/officeDocument/2006/relationships/slide" Target="slides/slide8.xml"/><Relationship Id="rId58" Type="http://schemas.openxmlformats.org/officeDocument/2006/relationships/font" Target="fonts/Rubik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2-10T21:01:29.391">
    <p:pos x="6000" y="0"/>
    <p:text>@janeyma0@bu.edu can we change the color to something more readible lol</p:text>
  </p:cm>
  <p:cm authorId="0" idx="2" dt="2020-12-10T18:48:20.482">
    <p:pos x="6000" y="0"/>
    <p:text>Oh I see, we can change the font color to black?</p:text>
  </p:cm>
  <p:cm authorId="1" idx="1" dt="2020-12-10T18:49:06.163">
    <p:pos x="6000" y="0"/>
    <p:text>Sure!! Please change font color you think it is good.</p:text>
  </p:cm>
  <p:cm authorId="0" idx="3" dt="2020-12-10T18:49:18.504">
    <p:pos x="6000" y="0"/>
    <p:text>Do you think this is more readable?</p:text>
  </p:cm>
  <p:cm authorId="1" idx="2" dt="2020-12-10T18:55:43.468">
    <p:pos x="6000" y="0"/>
    <p:text>Yes, it looks much better!! Could you find our logo with the transparent background?</p:text>
  </p:cm>
  <p:cm authorId="2" idx="1" dt="2020-12-10T21:01:29.391">
    <p:pos x="6000" y="0"/>
    <p:text>Added a transparent version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8342f60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8342f60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8342f607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8342f607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0349af3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0349af3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8342f607e_1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8342f607e_1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0349af3f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0349af3f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8342f607e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8342f607e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342f607e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8342f607e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8342f607e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8342f607e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8342f607e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8342f607e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8342f607e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8342f607e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342f607e_1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342f607e_1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8342f607e_1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8342f607e_1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8342f607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8342f607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8342f607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8342f607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8342f607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8342f607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8342f607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8342f607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8342f607e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8342f607e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4a20ab36e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4a20ab36e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8342f607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8342f607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8342f607e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8342f607e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8342f607e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8342f607e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4770462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4770462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Jian Ma - speaking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16a4d7f19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a16a4d7f19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1f6e635aa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1f6e635aa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1f6e635a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1f6e635a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4a20ab36e_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4a20ab36e_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8342f607e_1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8342f607e_1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8342f607e_1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8342f607e_1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16a4d7f19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16a4d7f19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8342f607e_18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8342f607e_18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a8342f607e_18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a8342f607e_18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4770462f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a4770462f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07496437c_1_8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07496437c_1_8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b0349af3f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b0349af3f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8342f607e_1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8342f607e_1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8342f607e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8342f607e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8342f607e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8342f607e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a8342f607e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a8342f607e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16a4d7f1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16a4d7f1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8342f607e_1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8342f607e_1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b07496437c_1_8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b07496437c_1_8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8342f607e_1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8342f607e_1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7496437c_1_8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b07496437c_1_8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8342f607e_9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8342f607e_9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342f607e_1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8342f607e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8342f607e_1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8342f607e_1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342f607e_1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8342f607e_1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0349af3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0349af3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893275" y="1589075"/>
            <a:ext cx="44601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None/>
              <a:defRPr sz="4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893275" y="3544775"/>
            <a:ext cx="38292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3293925"/>
            <a:ext cx="9144000" cy="187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713250" y="7912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None/>
              <a:defRPr sz="9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/>
          <p:nvPr/>
        </p:nvSpPr>
        <p:spPr>
          <a:xfrm>
            <a:off x="457200" y="311725"/>
            <a:ext cx="8880300" cy="4894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 txBox="1"/>
          <p:nvPr>
            <p:ph type="title"/>
          </p:nvPr>
        </p:nvSpPr>
        <p:spPr>
          <a:xfrm>
            <a:off x="1613950" y="2188025"/>
            <a:ext cx="28071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2" type="title"/>
          </p:nvPr>
        </p:nvSpPr>
        <p:spPr>
          <a:xfrm>
            <a:off x="1005546" y="146886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1005546" y="23367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1613950" y="3933075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5" type="title"/>
          </p:nvPr>
        </p:nvSpPr>
        <p:spPr>
          <a:xfrm>
            <a:off x="1613950" y="1348800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6" type="title"/>
          </p:nvPr>
        </p:nvSpPr>
        <p:spPr>
          <a:xfrm>
            <a:off x="1613950" y="3065150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1005546" y="318521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1005546" y="40531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613950" y="1624345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1613950" y="3350220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3" type="subTitle"/>
          </p:nvPr>
        </p:nvSpPr>
        <p:spPr>
          <a:xfrm>
            <a:off x="1613950" y="246749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1613950" y="421254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5220275" y="-10975"/>
            <a:ext cx="3981000" cy="515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5" type="title"/>
          </p:nvPr>
        </p:nvSpPr>
        <p:spPr>
          <a:xfrm>
            <a:off x="713225" y="59743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2452250" y="846900"/>
            <a:ext cx="6802500" cy="3449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629800" y="1592600"/>
            <a:ext cx="474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4013325" y="2263300"/>
            <a:ext cx="43620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713235" y="1848025"/>
            <a:ext cx="2547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713225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5"/>
          <p:cNvSpPr/>
          <p:nvPr/>
        </p:nvSpPr>
        <p:spPr>
          <a:xfrm>
            <a:off x="4382025" y="759325"/>
            <a:ext cx="4065900" cy="4675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862450" y="34768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24450" y="37355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2" type="title"/>
          </p:nvPr>
        </p:nvSpPr>
        <p:spPr>
          <a:xfrm>
            <a:off x="6525755" y="34768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3" type="subTitle"/>
          </p:nvPr>
        </p:nvSpPr>
        <p:spPr>
          <a:xfrm>
            <a:off x="6087755" y="37355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4" type="title"/>
          </p:nvPr>
        </p:nvSpPr>
        <p:spPr>
          <a:xfrm>
            <a:off x="3690150" y="30196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5" type="subTitle"/>
          </p:nvPr>
        </p:nvSpPr>
        <p:spPr>
          <a:xfrm>
            <a:off x="3252150" y="32783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0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subTitle"/>
          </p:nvPr>
        </p:nvSpPr>
        <p:spPr>
          <a:xfrm>
            <a:off x="2105100" y="2523638"/>
            <a:ext cx="49338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7"/>
          <p:cNvSpPr/>
          <p:nvPr/>
        </p:nvSpPr>
        <p:spPr>
          <a:xfrm rot="5400000">
            <a:off x="4050300" y="-2295925"/>
            <a:ext cx="1043400" cy="548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5" name="Google Shape;85;p17"/>
          <p:cNvSpPr/>
          <p:nvPr/>
        </p:nvSpPr>
        <p:spPr>
          <a:xfrm>
            <a:off x="-82775" y="467600"/>
            <a:ext cx="9356400" cy="414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" type="title"/>
          </p:nvPr>
        </p:nvSpPr>
        <p:spPr>
          <a:xfrm>
            <a:off x="1882875" y="15852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1496175" y="18527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3" type="title"/>
          </p:nvPr>
        </p:nvSpPr>
        <p:spPr>
          <a:xfrm>
            <a:off x="1882875" y="30969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4" type="subTitle"/>
          </p:nvPr>
        </p:nvSpPr>
        <p:spPr>
          <a:xfrm>
            <a:off x="1496175" y="3371347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5" type="title"/>
          </p:nvPr>
        </p:nvSpPr>
        <p:spPr>
          <a:xfrm>
            <a:off x="5301846" y="15852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6" type="subTitle"/>
          </p:nvPr>
        </p:nvSpPr>
        <p:spPr>
          <a:xfrm>
            <a:off x="4915146" y="1852711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7" type="title"/>
          </p:nvPr>
        </p:nvSpPr>
        <p:spPr>
          <a:xfrm>
            <a:off x="5301846" y="309712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8" type="subTitle"/>
          </p:nvPr>
        </p:nvSpPr>
        <p:spPr>
          <a:xfrm>
            <a:off x="4915146" y="3370902"/>
            <a:ext cx="27327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8"/>
          <p:cNvSpPr/>
          <p:nvPr/>
        </p:nvSpPr>
        <p:spPr>
          <a:xfrm rot="5400000">
            <a:off x="-1202025" y="3496000"/>
            <a:ext cx="2762400" cy="59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-20775" y="-790250"/>
            <a:ext cx="8839200" cy="5638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6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-344625" y="2965550"/>
            <a:ext cx="9982200" cy="2378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 rot="5400000">
            <a:off x="5037075" y="1553300"/>
            <a:ext cx="2378400" cy="290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1" name="Google Shape;101;p19"/>
          <p:cNvSpPr/>
          <p:nvPr/>
        </p:nvSpPr>
        <p:spPr>
          <a:xfrm rot="5400000">
            <a:off x="1728525" y="1553300"/>
            <a:ext cx="2378400" cy="290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92225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1" type="subTitle"/>
          </p:nvPr>
        </p:nvSpPr>
        <p:spPr>
          <a:xfrm>
            <a:off x="1560838" y="3204050"/>
            <a:ext cx="27432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2" type="subTitle"/>
          </p:nvPr>
        </p:nvSpPr>
        <p:spPr>
          <a:xfrm>
            <a:off x="4839962" y="3204050"/>
            <a:ext cx="27432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3" type="title"/>
          </p:nvPr>
        </p:nvSpPr>
        <p:spPr>
          <a:xfrm>
            <a:off x="1865338" y="29434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4" type="title"/>
          </p:nvPr>
        </p:nvSpPr>
        <p:spPr>
          <a:xfrm>
            <a:off x="5144462" y="29434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1856675"/>
            <a:ext cx="9144000" cy="225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1223325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856875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2" type="title"/>
          </p:nvPr>
        </p:nvSpPr>
        <p:spPr>
          <a:xfrm>
            <a:off x="6261975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3" type="subTitle"/>
          </p:nvPr>
        </p:nvSpPr>
        <p:spPr>
          <a:xfrm>
            <a:off x="5895525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4" type="title"/>
          </p:nvPr>
        </p:nvSpPr>
        <p:spPr>
          <a:xfrm>
            <a:off x="3752400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5" type="subTitle"/>
          </p:nvPr>
        </p:nvSpPr>
        <p:spPr>
          <a:xfrm>
            <a:off x="3385950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85925" y="-195075"/>
            <a:ext cx="4584300" cy="551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4632475" y="2260992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998750" y="1886475"/>
            <a:ext cx="3057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300"/>
              <a:buNone/>
              <a:defRPr sz="20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300"/>
              <a:buNone/>
              <a:defRPr sz="123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4809175" y="30627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-166250" y="748875"/>
            <a:ext cx="9005100" cy="3657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8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-133350" y="2474175"/>
            <a:ext cx="9391500" cy="266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2078825" y="4183375"/>
            <a:ext cx="52293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3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223325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856875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title"/>
          </p:nvPr>
        </p:nvSpPr>
        <p:spPr>
          <a:xfrm>
            <a:off x="6261975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3" type="subTitle"/>
          </p:nvPr>
        </p:nvSpPr>
        <p:spPr>
          <a:xfrm>
            <a:off x="5895525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4" type="title"/>
          </p:nvPr>
        </p:nvSpPr>
        <p:spPr>
          <a:xfrm>
            <a:off x="3752400" y="2791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5" type="subTitle"/>
          </p:nvPr>
        </p:nvSpPr>
        <p:spPr>
          <a:xfrm>
            <a:off x="3385950" y="3049800"/>
            <a:ext cx="23916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2"/>
          <p:cNvSpPr/>
          <p:nvPr/>
        </p:nvSpPr>
        <p:spPr>
          <a:xfrm>
            <a:off x="-435375" y="4086550"/>
            <a:ext cx="2205300" cy="42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836811" y="1958850"/>
            <a:ext cx="2421600" cy="2106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3361200" y="1958850"/>
            <a:ext cx="2421600" cy="2106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85589" y="1958850"/>
            <a:ext cx="2421600" cy="2106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9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1043779" y="1754375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1059229" y="2064083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2" type="title"/>
          </p:nvPr>
        </p:nvSpPr>
        <p:spPr>
          <a:xfrm>
            <a:off x="1043779" y="3204651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3" type="subTitle"/>
          </p:nvPr>
        </p:nvSpPr>
        <p:spPr>
          <a:xfrm>
            <a:off x="1059229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4" type="title"/>
          </p:nvPr>
        </p:nvSpPr>
        <p:spPr>
          <a:xfrm>
            <a:off x="3631360" y="1754375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5" type="subTitle"/>
          </p:nvPr>
        </p:nvSpPr>
        <p:spPr>
          <a:xfrm>
            <a:off x="3639010" y="20640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6" type="title"/>
          </p:nvPr>
        </p:nvSpPr>
        <p:spPr>
          <a:xfrm>
            <a:off x="3631360" y="3204651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7" type="subTitle"/>
          </p:nvPr>
        </p:nvSpPr>
        <p:spPr>
          <a:xfrm>
            <a:off x="3639010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8" type="title"/>
          </p:nvPr>
        </p:nvSpPr>
        <p:spPr>
          <a:xfrm>
            <a:off x="6215127" y="1754375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9" type="subTitle"/>
          </p:nvPr>
        </p:nvSpPr>
        <p:spPr>
          <a:xfrm>
            <a:off x="6219627" y="20640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3" type="title"/>
          </p:nvPr>
        </p:nvSpPr>
        <p:spPr>
          <a:xfrm>
            <a:off x="6215127" y="3204651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idx="14" type="subTitle"/>
          </p:nvPr>
        </p:nvSpPr>
        <p:spPr>
          <a:xfrm>
            <a:off x="6219627" y="35382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15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2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862450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424450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2" type="title"/>
          </p:nvPr>
        </p:nvSpPr>
        <p:spPr>
          <a:xfrm>
            <a:off x="6525755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6087755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4" type="title"/>
          </p:nvPr>
        </p:nvSpPr>
        <p:spPr>
          <a:xfrm>
            <a:off x="3690150" y="32482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5" type="subTitle"/>
          </p:nvPr>
        </p:nvSpPr>
        <p:spPr>
          <a:xfrm>
            <a:off x="3252150" y="3506993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rot="5400000">
            <a:off x="3089175" y="-1088700"/>
            <a:ext cx="3154500" cy="933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41079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5"/>
          <p:cNvSpPr/>
          <p:nvPr/>
        </p:nvSpPr>
        <p:spPr>
          <a:xfrm>
            <a:off x="804975" y="-555475"/>
            <a:ext cx="26757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2" type="title"/>
          </p:nvPr>
        </p:nvSpPr>
        <p:spPr>
          <a:xfrm>
            <a:off x="1603221" y="1785405"/>
            <a:ext cx="15111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1613925" y="2056580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3" type="title"/>
          </p:nvPr>
        </p:nvSpPr>
        <p:spPr>
          <a:xfrm>
            <a:off x="1603125" y="3477975"/>
            <a:ext cx="15111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4" type="subTitle"/>
          </p:nvPr>
        </p:nvSpPr>
        <p:spPr>
          <a:xfrm>
            <a:off x="1613330" y="3740601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5" type="title"/>
          </p:nvPr>
        </p:nvSpPr>
        <p:spPr>
          <a:xfrm>
            <a:off x="5032000" y="1785405"/>
            <a:ext cx="15111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6" type="subTitle"/>
          </p:nvPr>
        </p:nvSpPr>
        <p:spPr>
          <a:xfrm>
            <a:off x="5032825" y="2056580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7" type="title"/>
          </p:nvPr>
        </p:nvSpPr>
        <p:spPr>
          <a:xfrm>
            <a:off x="5022125" y="3478125"/>
            <a:ext cx="15111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8" type="subTitle"/>
          </p:nvPr>
        </p:nvSpPr>
        <p:spPr>
          <a:xfrm>
            <a:off x="5032825" y="3740156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idx="1" type="subTitle"/>
          </p:nvPr>
        </p:nvSpPr>
        <p:spPr>
          <a:xfrm>
            <a:off x="653699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2" type="subTitle"/>
          </p:nvPr>
        </p:nvSpPr>
        <p:spPr>
          <a:xfrm>
            <a:off x="3439674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3" type="subTitle"/>
          </p:nvPr>
        </p:nvSpPr>
        <p:spPr>
          <a:xfrm>
            <a:off x="6203701" y="30649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hasCustomPrompt="1" type="title"/>
          </p:nvPr>
        </p:nvSpPr>
        <p:spPr>
          <a:xfrm>
            <a:off x="588299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27"/>
          <p:cNvSpPr txBox="1"/>
          <p:nvPr>
            <p:ph hasCustomPrompt="1" idx="4" type="title"/>
          </p:nvPr>
        </p:nvSpPr>
        <p:spPr>
          <a:xfrm>
            <a:off x="3363300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7"/>
          <p:cNvSpPr txBox="1"/>
          <p:nvPr>
            <p:ph hasCustomPrompt="1" idx="5" type="title"/>
          </p:nvPr>
        </p:nvSpPr>
        <p:spPr>
          <a:xfrm>
            <a:off x="6138301" y="23919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27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8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0" name="Google Shape;180;p28"/>
          <p:cNvSpPr txBox="1"/>
          <p:nvPr>
            <p:ph idx="2" type="subTitle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accen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9"/>
          <p:cNvGrpSpPr/>
          <p:nvPr/>
        </p:nvGrpSpPr>
        <p:grpSpPr>
          <a:xfrm>
            <a:off x="-2896958" y="-2537327"/>
            <a:ext cx="13462914" cy="9678220"/>
            <a:chOff x="-2896958" y="-2537327"/>
            <a:chExt cx="13462914" cy="9678220"/>
          </a:xfrm>
        </p:grpSpPr>
        <p:sp>
          <p:nvSpPr>
            <p:cNvPr id="183" name="Google Shape;183;p29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rect b="b" l="l" r="r" t="t"/>
              <a:pathLst>
                <a:path extrusionOk="0" h="99680" w="94953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rect b="b" l="l" r="r" t="t"/>
              <a:pathLst>
                <a:path extrusionOk="0" h="90822" w="84238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rect b="b" l="l" r="r" t="t"/>
              <a:pathLst>
                <a:path extrusionOk="0" h="99597" w="82142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9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rect b="b" l="l" r="r" t="t"/>
              <a:pathLst>
                <a:path extrusionOk="0" h="71534" w="47852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9"/>
          <p:cNvSpPr txBox="1"/>
          <p:nvPr>
            <p:ph type="ctrTitle"/>
          </p:nvPr>
        </p:nvSpPr>
        <p:spPr>
          <a:xfrm>
            <a:off x="2745400" y="1637150"/>
            <a:ext cx="3653400" cy="18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8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Light"/>
              <a:buNone/>
              <a:defRPr b="0" sz="520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2053275" y="3906550"/>
            <a:ext cx="50376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/>
          <p:nvPr/>
        </p:nvSpPr>
        <p:spPr>
          <a:xfrm>
            <a:off x="0" y="1218075"/>
            <a:ext cx="9163200" cy="39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1218075"/>
            <a:ext cx="9163200" cy="393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655381" y="454500"/>
            <a:ext cx="3810900" cy="423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4680844" y="454500"/>
            <a:ext cx="3810900" cy="423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986327" y="240070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5056873" y="240070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1707377" y="19095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3" type="title"/>
          </p:nvPr>
        </p:nvSpPr>
        <p:spPr>
          <a:xfrm>
            <a:off x="5777923" y="19095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-672380" y="1085850"/>
            <a:ext cx="16587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8157670" y="3600450"/>
            <a:ext cx="16587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077100" y="2251100"/>
            <a:ext cx="38502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1077100" y="1121275"/>
            <a:ext cx="439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564200" y="-191700"/>
            <a:ext cx="83328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1028700"/>
            <a:ext cx="9144000" cy="308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0" name="Google Shape;40;p9"/>
          <p:cNvSpPr/>
          <p:nvPr/>
        </p:nvSpPr>
        <p:spPr>
          <a:xfrm>
            <a:off x="545550" y="467600"/>
            <a:ext cx="8052900" cy="414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1" name="Google Shape;41;p9"/>
          <p:cNvSpPr txBox="1"/>
          <p:nvPr>
            <p:ph type="ctrTitle"/>
          </p:nvPr>
        </p:nvSpPr>
        <p:spPr>
          <a:xfrm>
            <a:off x="1690800" y="1412200"/>
            <a:ext cx="57624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105100" y="2523638"/>
            <a:ext cx="49338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886250" y="1919025"/>
            <a:ext cx="53715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Prata"/>
              <a:buNone/>
              <a:defRPr sz="27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Prata"/>
              <a:buNone/>
              <a:defRPr sz="3000">
                <a:solidFill>
                  <a:schemeClr val="hlink"/>
                </a:solidFill>
                <a:latin typeface="Prata"/>
                <a:ea typeface="Prata"/>
                <a:cs typeface="Prata"/>
                <a:sym typeface="Prat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●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Didact Gothic"/>
              <a:buChar char="○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Didact Gothic"/>
              <a:buChar char="■"/>
              <a:defRPr>
                <a:solidFill>
                  <a:schemeClr val="hlink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hyperlink" Target="http://drive.google.com/file/d/1Q29bsmM3u0yIap4sgMGMZoCHYQKTT71X/view" TargetMode="External"/><Relationship Id="rId5" Type="http://schemas.openxmlformats.org/officeDocument/2006/relationships/image" Target="../media/image6.jpg"/><Relationship Id="rId6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png"/><Relationship Id="rId4" Type="http://schemas.openxmlformats.org/officeDocument/2006/relationships/image" Target="../media/image41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H0bCb8wJktGOdFhL5rfITNz06cpp8_BB/view" TargetMode="External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GylBlnUaNTh2dgoyoStG18oQzA1EPbD_/view" TargetMode="External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drive.google.com/file/d/1X6brBSUoJPZGSv4E1lZiT7BCxSGinMS3/view" TargetMode="External"/><Relationship Id="rId4" Type="http://schemas.openxmlformats.org/officeDocument/2006/relationships/image" Target="../media/image2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drive.google.com/file/d/1s5sB_QWfCJys7wqQbXa79y6a4_ll1ixj/view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://drive.google.com/file/d/12oL4XLrlu2AOEwCCtdwHCKxv-f3ITlKg/view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/>
        </p:nvSpPr>
        <p:spPr>
          <a:xfrm>
            <a:off x="2658950" y="4400852"/>
            <a:ext cx="54648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Team 1 : Wasupol, Peter, Ananya, Michael, Jian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31"/>
          <p:cNvSpPr txBox="1"/>
          <p:nvPr/>
        </p:nvSpPr>
        <p:spPr>
          <a:xfrm>
            <a:off x="2658950" y="3366300"/>
            <a:ext cx="54648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Final Iteration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2658950" y="3870000"/>
            <a:ext cx="54648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MET CS 673  Professor Yuting Zhang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000" y="786700"/>
            <a:ext cx="3228000" cy="32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1 Review</a:t>
            </a:r>
            <a:endParaRPr/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600">
                <a:solidFill>
                  <a:srgbClr val="000000"/>
                </a:solidFill>
              </a:rPr>
              <a:t>Requirements</a:t>
            </a:r>
            <a:r>
              <a:rPr lang="en" sz="1600">
                <a:solidFill>
                  <a:srgbClr val="000000"/>
                </a:solidFill>
              </a:rPr>
              <a:t> analysis and feature </a:t>
            </a:r>
            <a:r>
              <a:rPr lang="en" sz="1600">
                <a:solidFill>
                  <a:srgbClr val="000000"/>
                </a:solidFill>
              </a:rPr>
              <a:t>prioritization</a:t>
            </a:r>
            <a:endParaRPr sz="16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600">
                <a:solidFill>
                  <a:srgbClr val="000000"/>
                </a:solidFill>
              </a:rPr>
              <a:t>Initiated feature implementations:</a:t>
            </a:r>
            <a:endParaRPr sz="16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600">
                <a:solidFill>
                  <a:srgbClr val="000000"/>
                </a:solidFill>
              </a:rPr>
              <a:t>Google log-in  </a:t>
            </a:r>
            <a:endParaRPr sz="16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600">
                <a:solidFill>
                  <a:srgbClr val="000000"/>
                </a:solidFill>
              </a:rPr>
              <a:t>One-to-one chat room </a:t>
            </a:r>
            <a:endParaRPr sz="16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600">
                <a:solidFill>
                  <a:srgbClr val="000000"/>
                </a:solidFill>
              </a:rPr>
              <a:t>System design 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83" name="Google Shape;2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00" y="2924200"/>
            <a:ext cx="3270751" cy="170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805" y="2924203"/>
            <a:ext cx="3212720" cy="1681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/>
          <p:nvPr/>
        </p:nvSpPr>
        <p:spPr>
          <a:xfrm>
            <a:off x="4125025" y="3597175"/>
            <a:ext cx="1102200" cy="20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2 Review</a:t>
            </a:r>
            <a:endParaRPr/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600">
                <a:solidFill>
                  <a:srgbClr val="000000"/>
                </a:solidFill>
              </a:rPr>
              <a:t>Initiated following feature implementations:</a:t>
            </a:r>
            <a:endParaRPr sz="1600">
              <a:solidFill>
                <a:srgbClr val="000000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600">
                <a:solidFill>
                  <a:srgbClr val="000000"/>
                </a:solidFill>
              </a:rPr>
              <a:t>Backend System Design</a:t>
            </a:r>
            <a:endParaRPr sz="1600">
              <a:solidFill>
                <a:srgbClr val="000000"/>
              </a:solidFill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■"/>
            </a:pPr>
            <a:r>
              <a:rPr lang="en" sz="1600">
                <a:solidFill>
                  <a:srgbClr val="000000"/>
                </a:solidFill>
              </a:rPr>
              <a:t>Fetch </a:t>
            </a:r>
            <a:r>
              <a:rPr lang="en" sz="1600">
                <a:solidFill>
                  <a:srgbClr val="000000"/>
                </a:solidFill>
              </a:rPr>
              <a:t>chat rooms</a:t>
            </a:r>
            <a:r>
              <a:rPr lang="en" sz="1600">
                <a:solidFill>
                  <a:srgbClr val="000000"/>
                </a:solidFill>
              </a:rPr>
              <a:t> from backend</a:t>
            </a:r>
            <a:endParaRPr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 sz="1600">
                <a:solidFill>
                  <a:srgbClr val="000000"/>
                </a:solidFill>
              </a:rPr>
              <a:t>Create chat room from backend (by call backend directly)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Query new chat users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225" y="1517950"/>
            <a:ext cx="1723000" cy="344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 title="presentation 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225" y="2753025"/>
            <a:ext cx="3064000" cy="22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225" y="2789463"/>
            <a:ext cx="3136000" cy="23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713225" y="530575"/>
            <a:ext cx="79557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Three Requirements Analysis </a:t>
            </a:r>
            <a:endParaRPr/>
          </a:p>
        </p:txBody>
      </p:sp>
      <p:sp>
        <p:nvSpPr>
          <p:cNvPr id="300" name="Google Shape;300;p42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Backend Implementation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Create chat-room with new user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Receive push notifications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 profile picture (Backend)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View profile of participant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Logout (Remove deviceToken)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Online status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Android-Backend integration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Chat-room with multiple users (in progress)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4572000" y="2291767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Design and Implementation</a:t>
            </a:r>
            <a:endParaRPr/>
          </a:p>
        </p:txBody>
      </p:sp>
      <p:sp>
        <p:nvSpPr>
          <p:cNvPr id="306" name="Google Shape;306;p43"/>
          <p:cNvSpPr txBox="1"/>
          <p:nvPr>
            <p:ph idx="2" type="title"/>
          </p:nvPr>
        </p:nvSpPr>
        <p:spPr>
          <a:xfrm>
            <a:off x="506900" y="1886475"/>
            <a:ext cx="35490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/>
              <a:t>03</a:t>
            </a:r>
            <a:endParaRPr sz="19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we achieve?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structures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Diagrams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Refactoring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Code Structure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926" y="1100125"/>
            <a:ext cx="5493600" cy="38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r>
              <a:rPr lang="en"/>
              <a:t> Code Structure</a:t>
            </a:r>
            <a:endParaRPr/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450" y="1159025"/>
            <a:ext cx="6404549" cy="34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Smells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Bloaters (Long methods, Large Class)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Magic String and 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Object-Orientation Abusers (Temporary Fields)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>
                <a:solidFill>
                  <a:srgbClr val="303133"/>
                </a:solidFill>
                <a:latin typeface="Arial"/>
                <a:ea typeface="Arial"/>
                <a:cs typeface="Arial"/>
                <a:sym typeface="Arial"/>
              </a:rPr>
              <a:t>Dispensables (Duplicated code)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Techniques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Platform tools (Android features)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Strategy Pattern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Singleton Pattern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Delegate Pattern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Dependencies Injection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Dagger 2 Library</a:t>
            </a:r>
            <a:endParaRPr/>
          </a:p>
        </p:txBody>
      </p:sp>
      <p:sp>
        <p:nvSpPr>
          <p:cNvPr id="332" name="Google Shape;332;p47"/>
          <p:cNvSpPr txBox="1"/>
          <p:nvPr>
            <p:ph type="title"/>
          </p:nvPr>
        </p:nvSpPr>
        <p:spPr>
          <a:xfrm>
            <a:off x="713225" y="530575"/>
            <a:ext cx="770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Implementation: Refactoring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713225" y="530575"/>
            <a:ext cx="770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Implementation: Refactoring</a:t>
            </a:r>
            <a:endParaRPr/>
          </a:p>
        </p:txBody>
      </p:sp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50" y="1243700"/>
            <a:ext cx="3958474" cy="250597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8"/>
          <p:cNvSpPr txBox="1"/>
          <p:nvPr/>
        </p:nvSpPr>
        <p:spPr>
          <a:xfrm>
            <a:off x="1792425" y="3835975"/>
            <a:ext cx="11691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Magic String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01313"/>
            <a:ext cx="444435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/>
        </p:nvSpPr>
        <p:spPr>
          <a:xfrm>
            <a:off x="5971325" y="3697725"/>
            <a:ext cx="1726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Use Android Resource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Create a Chat Room from Client Side</a:t>
            </a:r>
            <a:endParaRPr/>
          </a:p>
        </p:txBody>
      </p:sp>
      <p:sp>
        <p:nvSpPr>
          <p:cNvPr id="347" name="Google Shape;347;p49"/>
          <p:cNvSpPr txBox="1"/>
          <p:nvPr>
            <p:ph type="title"/>
          </p:nvPr>
        </p:nvSpPr>
        <p:spPr>
          <a:xfrm>
            <a:off x="713225" y="530575"/>
            <a:ext cx="77013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Implementation: Refactoring</a:t>
            </a:r>
            <a:endParaRPr/>
          </a:p>
        </p:txBody>
      </p:sp>
      <p:sp>
        <p:nvSpPr>
          <p:cNvPr id="348" name="Google Shape;348;p49"/>
          <p:cNvSpPr txBox="1"/>
          <p:nvPr/>
        </p:nvSpPr>
        <p:spPr>
          <a:xfrm>
            <a:off x="1480700" y="4052450"/>
            <a:ext cx="2320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Long and Complex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method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5919375" y="4266600"/>
            <a:ext cx="17265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Refactor use DI and Interface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86" y="1652750"/>
            <a:ext cx="4279424" cy="23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350" y="1476113"/>
            <a:ext cx="3737527" cy="27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5" type="title"/>
          </p:nvPr>
        </p:nvSpPr>
        <p:spPr>
          <a:xfrm>
            <a:off x="713225" y="597435"/>
            <a:ext cx="57681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0" name="Google Shape;210;p32"/>
          <p:cNvSpPr txBox="1"/>
          <p:nvPr>
            <p:ph idx="5" type="title"/>
          </p:nvPr>
        </p:nvSpPr>
        <p:spPr>
          <a:xfrm>
            <a:off x="1657750" y="1344350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1" name="Google Shape;211;p32"/>
          <p:cNvSpPr txBox="1"/>
          <p:nvPr>
            <p:ph type="title"/>
          </p:nvPr>
        </p:nvSpPr>
        <p:spPr>
          <a:xfrm>
            <a:off x="1690150" y="1887875"/>
            <a:ext cx="28071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Analysis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2" name="Google Shape;212;p32"/>
          <p:cNvSpPr txBox="1"/>
          <p:nvPr>
            <p:ph idx="2" type="title"/>
          </p:nvPr>
        </p:nvSpPr>
        <p:spPr>
          <a:xfrm>
            <a:off x="1005546" y="1389055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0 1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3" name="Google Shape;213;p32"/>
          <p:cNvSpPr txBox="1"/>
          <p:nvPr>
            <p:ph idx="3" type="title"/>
          </p:nvPr>
        </p:nvSpPr>
        <p:spPr>
          <a:xfrm>
            <a:off x="1005546" y="1896765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02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4" name="Google Shape;214;p32"/>
          <p:cNvSpPr txBox="1"/>
          <p:nvPr>
            <p:ph idx="6" type="title"/>
          </p:nvPr>
        </p:nvSpPr>
        <p:spPr>
          <a:xfrm>
            <a:off x="1657750" y="2426975"/>
            <a:ext cx="271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Review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5" name="Google Shape;215;p32"/>
          <p:cNvSpPr txBox="1"/>
          <p:nvPr>
            <p:ph idx="4" type="title"/>
          </p:nvPr>
        </p:nvSpPr>
        <p:spPr>
          <a:xfrm>
            <a:off x="1657750" y="3037825"/>
            <a:ext cx="3637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Implementation</a:t>
            </a:r>
            <a:endParaRPr/>
          </a:p>
        </p:txBody>
      </p:sp>
      <p:sp>
        <p:nvSpPr>
          <p:cNvPr id="216" name="Google Shape;216;p32"/>
          <p:cNvSpPr txBox="1"/>
          <p:nvPr>
            <p:ph idx="7" type="title"/>
          </p:nvPr>
        </p:nvSpPr>
        <p:spPr>
          <a:xfrm>
            <a:off x="1005546" y="2467243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03</a:t>
            </a:r>
            <a:endParaRPr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17" name="Google Shape;217;p32"/>
          <p:cNvSpPr txBox="1"/>
          <p:nvPr>
            <p:ph idx="8" type="title"/>
          </p:nvPr>
        </p:nvSpPr>
        <p:spPr>
          <a:xfrm>
            <a:off x="1005546" y="305247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18" name="Google Shape;218;p32"/>
          <p:cNvCxnSpPr/>
          <p:nvPr/>
        </p:nvCxnSpPr>
        <p:spPr>
          <a:xfrm>
            <a:off x="819525" y="117175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26487" r="38471" t="0"/>
          <a:stretch/>
        </p:blipFill>
        <p:spPr>
          <a:xfrm>
            <a:off x="5165240" y="0"/>
            <a:ext cx="4019669" cy="52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1657750" y="3763975"/>
            <a:ext cx="327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rata"/>
                <a:ea typeface="Prata"/>
                <a:cs typeface="Prata"/>
                <a:sym typeface="Prata"/>
              </a:rPr>
              <a:t>Testing, Project, Management, and Deployment</a:t>
            </a:r>
            <a:endParaRPr sz="1800">
              <a:solidFill>
                <a:schemeClr val="dk1"/>
              </a:solidFill>
              <a:latin typeface="Prata"/>
              <a:ea typeface="Prata"/>
              <a:cs typeface="Prata"/>
              <a:sym typeface="Prata"/>
            </a:endParaRPr>
          </a:p>
        </p:txBody>
      </p:sp>
      <p:sp>
        <p:nvSpPr>
          <p:cNvPr id="221" name="Google Shape;221;p32"/>
          <p:cNvSpPr txBox="1"/>
          <p:nvPr>
            <p:ph idx="8" type="title"/>
          </p:nvPr>
        </p:nvSpPr>
        <p:spPr>
          <a:xfrm>
            <a:off x="1005546" y="36431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>
            <p:ph type="title"/>
          </p:nvPr>
        </p:nvSpPr>
        <p:spPr>
          <a:xfrm>
            <a:off x="4572000" y="2291767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Architecture</a:t>
            </a:r>
            <a:endParaRPr/>
          </a:p>
        </p:txBody>
      </p:sp>
      <p:sp>
        <p:nvSpPr>
          <p:cNvPr id="357" name="Google Shape;357;p50"/>
          <p:cNvSpPr txBox="1"/>
          <p:nvPr>
            <p:ph idx="2" type="title"/>
          </p:nvPr>
        </p:nvSpPr>
        <p:spPr>
          <a:xfrm>
            <a:off x="506900" y="1886475"/>
            <a:ext cx="35490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/>
              <a:t>04</a:t>
            </a:r>
            <a:endParaRPr sz="19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1"/>
          <p:cNvSpPr txBox="1"/>
          <p:nvPr>
            <p:ph type="title"/>
          </p:nvPr>
        </p:nvSpPr>
        <p:spPr>
          <a:xfrm>
            <a:off x="652625" y="539225"/>
            <a:ext cx="702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Architecture (Android) MVVM</a:t>
            </a:r>
            <a:endParaRPr/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13" y="1279175"/>
            <a:ext cx="4319975" cy="3242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713225" y="530575"/>
            <a:ext cx="7729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Architecture (Java Spring Boot)</a:t>
            </a:r>
            <a:endParaRPr/>
          </a:p>
        </p:txBody>
      </p:sp>
      <p:pic>
        <p:nvPicPr>
          <p:cNvPr id="370" name="Google Shape;3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6301" y="1445125"/>
            <a:ext cx="3246324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Facade Pattern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Adapter Pattern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Strategy Pattern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Observer Pattern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Iterator Pattern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Abstract Factory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Singleton Pattern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Delegate Pattern</a:t>
            </a:r>
            <a:endParaRPr/>
          </a:p>
        </p:txBody>
      </p:sp>
      <p:sp>
        <p:nvSpPr>
          <p:cNvPr id="376" name="Google Shape;376;p53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 Used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Class Diagram</a:t>
            </a:r>
            <a:endParaRPr/>
          </a:p>
        </p:txBody>
      </p:sp>
      <p:pic>
        <p:nvPicPr>
          <p:cNvPr id="383" name="Google Shape;3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786"/>
            <a:ext cx="9143997" cy="368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Class Diagram</a:t>
            </a:r>
            <a:endParaRPr/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194029"/>
            <a:ext cx="9144003" cy="3245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355025" y="296025"/>
            <a:ext cx="72738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r>
              <a:rPr lang="en"/>
              <a:t> (Iteration 2)</a:t>
            </a:r>
            <a:endParaRPr/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800" y="931075"/>
            <a:ext cx="7349034" cy="38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title"/>
          </p:nvPr>
        </p:nvSpPr>
        <p:spPr>
          <a:xfrm>
            <a:off x="355025" y="296025"/>
            <a:ext cx="72738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(Current)</a:t>
            </a:r>
            <a:endParaRPr/>
          </a:p>
        </p:txBody>
      </p:sp>
      <p:pic>
        <p:nvPicPr>
          <p:cNvPr id="402" name="Google Shape;40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1800" y="931075"/>
            <a:ext cx="7349034" cy="384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0725" y="2716775"/>
            <a:ext cx="995800" cy="7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0375" y="2796892"/>
            <a:ext cx="809875" cy="8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Activity Diagram</a:t>
            </a:r>
            <a:endParaRPr/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075" y="1119700"/>
            <a:ext cx="3237024" cy="35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9"/>
          <p:cNvSpPr txBox="1"/>
          <p:nvPr>
            <p:ph type="title"/>
          </p:nvPr>
        </p:nvSpPr>
        <p:spPr>
          <a:xfrm>
            <a:off x="713225" y="530575"/>
            <a:ext cx="7053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Message S</a:t>
            </a:r>
            <a:r>
              <a:rPr lang="en"/>
              <a:t>equence diagram</a:t>
            </a:r>
            <a:endParaRPr/>
          </a:p>
        </p:txBody>
      </p:sp>
      <p:pic>
        <p:nvPicPr>
          <p:cNvPr id="417" name="Google Shape;4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835" y="1141625"/>
            <a:ext cx="5977775" cy="38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309900"/>
            <a:ext cx="4174200" cy="3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With so many social media and applications, 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We still long for intimacy, privacy, and communication with our inner circles such as our close friends and loved ones.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We share our readings, music, opinions, and daily stories freely, We feel the same feel of our close ones, we feel that we are connected.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Here, we are a concrete person instead of a mixture of tags, titles, or fancy pictures.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Target audience: high school and college students, urban youth, and young professionals...</a:t>
            </a:r>
            <a:endParaRPr sz="1800"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200" y="1220375"/>
            <a:ext cx="3334800" cy="3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728" y="248725"/>
            <a:ext cx="2289876" cy="286250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>
            <p:ph type="title"/>
          </p:nvPr>
        </p:nvSpPr>
        <p:spPr>
          <a:xfrm>
            <a:off x="680875" y="24873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Implementation </a:t>
            </a:r>
            <a:endParaRPr/>
          </a:p>
        </p:txBody>
      </p:sp>
      <p:sp>
        <p:nvSpPr>
          <p:cNvPr id="423" name="Google Shape;423;p60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 sz="2800">
                <a:solidFill>
                  <a:schemeClr val="dk1"/>
                </a:solidFill>
              </a:rPr>
              <a:t>Using Spring Boo</a:t>
            </a:r>
            <a:r>
              <a:rPr lang="en" sz="2800"/>
              <a:t>t</a:t>
            </a:r>
            <a:r>
              <a:rPr lang="en" sz="2800">
                <a:solidFill>
                  <a:schemeClr val="dk1"/>
                </a:solidFill>
              </a:rPr>
              <a:t> Java API (Restful) to do heavy load of CRUD operation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Avoid </a:t>
            </a:r>
            <a:r>
              <a:rPr lang="en" sz="2800">
                <a:solidFill>
                  <a:schemeClr val="dk1"/>
                </a:solidFill>
              </a:rPr>
              <a:t>duplication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</a:pPr>
            <a:r>
              <a:rPr lang="en" sz="2800">
                <a:solidFill>
                  <a:schemeClr val="dk1"/>
                </a:solidFill>
              </a:rPr>
              <a:t>Additional core logics are implemented</a:t>
            </a:r>
            <a:endParaRPr sz="2800">
              <a:solidFill>
                <a:schemeClr val="dk1"/>
              </a:solidFill>
            </a:endParaRP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 sz="2800"/>
              <a:t>Remove code smells in Android</a:t>
            </a:r>
            <a:endParaRPr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Implementation (Send a message) </a:t>
            </a:r>
            <a:endParaRPr/>
          </a:p>
        </p:txBody>
      </p:sp>
      <p:sp>
        <p:nvSpPr>
          <p:cNvPr id="429" name="Google Shape;429;p61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03" y="1152475"/>
            <a:ext cx="5077627" cy="376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724" y="2789975"/>
            <a:ext cx="4325952" cy="246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099" y="1017725"/>
            <a:ext cx="4671302" cy="268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 Implementation (Create a chatroom) </a:t>
            </a:r>
            <a:endParaRPr/>
          </a:p>
        </p:txBody>
      </p:sp>
      <p:sp>
        <p:nvSpPr>
          <p:cNvPr id="438" name="Google Shape;438;p62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439" name="Google Shape;439;p62"/>
          <p:cNvPicPr preferRelativeResize="0"/>
          <p:nvPr/>
        </p:nvPicPr>
        <p:blipFill rotWithShape="1">
          <a:blip r:embed="rId3">
            <a:alphaModFix/>
          </a:blip>
          <a:srcRect b="13109" l="0" r="0" t="13116"/>
          <a:stretch/>
        </p:blipFill>
        <p:spPr>
          <a:xfrm>
            <a:off x="174103" y="1152475"/>
            <a:ext cx="5077626" cy="376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9398" y="172325"/>
            <a:ext cx="2436675" cy="278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075" y="2404875"/>
            <a:ext cx="4741276" cy="250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3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Data Design  (noSQL document type)</a:t>
            </a:r>
            <a:endParaRPr sz="2400"/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500" y="1444188"/>
            <a:ext cx="2659800" cy="314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Postman for API Test</a:t>
            </a:r>
            <a:endParaRPr/>
          </a:p>
        </p:txBody>
      </p:sp>
      <p:sp>
        <p:nvSpPr>
          <p:cNvPr id="453" name="Google Shape;453;p6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Tools</a:t>
            </a:r>
            <a:endParaRPr/>
          </a:p>
        </p:txBody>
      </p:sp>
      <p:pic>
        <p:nvPicPr>
          <p:cNvPr id="454" name="Google Shape;4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805" y="530575"/>
            <a:ext cx="3030429" cy="16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51" y="2380401"/>
            <a:ext cx="7926303" cy="235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4572000" y="2291767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Testing, Project Management, and Deployment</a:t>
            </a:r>
            <a:endParaRPr/>
          </a:p>
        </p:txBody>
      </p:sp>
      <p:sp>
        <p:nvSpPr>
          <p:cNvPr id="461" name="Google Shape;461;p65"/>
          <p:cNvSpPr txBox="1"/>
          <p:nvPr>
            <p:ph idx="2" type="title"/>
          </p:nvPr>
        </p:nvSpPr>
        <p:spPr>
          <a:xfrm>
            <a:off x="506900" y="1886475"/>
            <a:ext cx="35490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/>
              <a:t>05</a:t>
            </a:r>
            <a:endParaRPr sz="19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>
            <p:ph type="title"/>
          </p:nvPr>
        </p:nvSpPr>
        <p:spPr>
          <a:xfrm>
            <a:off x="405175" y="168750"/>
            <a:ext cx="3706500" cy="6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QA</a:t>
            </a:r>
            <a:endParaRPr/>
          </a:p>
        </p:txBody>
      </p:sp>
      <p:sp>
        <p:nvSpPr>
          <p:cNvPr id="467" name="Google Shape;467;p66"/>
          <p:cNvSpPr txBox="1"/>
          <p:nvPr>
            <p:ph idx="1" type="body"/>
          </p:nvPr>
        </p:nvSpPr>
        <p:spPr>
          <a:xfrm>
            <a:off x="4396550" y="1001550"/>
            <a:ext cx="4489800" cy="23520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Unit tests:</a:t>
            </a:r>
            <a:r>
              <a:rPr lang="en" sz="2300">
                <a:solidFill>
                  <a:schemeClr val="dk1"/>
                </a:solidFill>
              </a:rPr>
              <a:t> Partial test coverage of front end / back end w/ JUnit</a:t>
            </a:r>
            <a:endParaRPr sz="2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468" name="Google Shape;4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675" y="3288287"/>
            <a:ext cx="2710675" cy="16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6"/>
          <p:cNvSpPr txBox="1"/>
          <p:nvPr/>
        </p:nvSpPr>
        <p:spPr>
          <a:xfrm>
            <a:off x="120550" y="1216900"/>
            <a:ext cx="39618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Manual Acceptance Tests:</a:t>
            </a:r>
            <a:endParaRPr sz="2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●"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Login/logout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●"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Friends list searching 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●"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Initiating chats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●"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Sending/receiving messages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●"/>
            </a:pPr>
            <a:r>
              <a:rPr lang="en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Viewing profiles</a:t>
            </a:r>
            <a:endParaRPr sz="2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70" name="Google Shape;47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748" y="2184550"/>
            <a:ext cx="4205399" cy="10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6"/>
          <p:cNvSpPr txBox="1"/>
          <p:nvPr/>
        </p:nvSpPr>
        <p:spPr>
          <a:xfrm>
            <a:off x="531325" y="3373325"/>
            <a:ext cx="3580200" cy="14667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UI tests:</a:t>
            </a:r>
            <a:r>
              <a:rPr lang="en" sz="2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Espresso</a:t>
            </a:r>
            <a:endParaRPr sz="23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Char char="●"/>
            </a:pPr>
            <a:r>
              <a:rPr lang="en" sz="2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Tested functionality and display of UI elements in multiple activities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7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UITest Video</a:t>
            </a:r>
            <a:endParaRPr/>
          </a:p>
        </p:txBody>
      </p:sp>
      <p:pic>
        <p:nvPicPr>
          <p:cNvPr id="477" name="Google Shape;477;p67" title="screen-20201210-193546_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663" y="1059175"/>
            <a:ext cx="5094125" cy="38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</a:t>
            </a:r>
            <a:r>
              <a:rPr lang="en"/>
              <a:t> Test in Backend</a:t>
            </a:r>
            <a:endParaRPr/>
          </a:p>
        </p:txBody>
      </p:sp>
      <p:pic>
        <p:nvPicPr>
          <p:cNvPr id="483" name="Google Shape;483;p68" title="Unit_testing_CS673_final_projec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220234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"/>
          <p:cNvSpPr txBox="1"/>
          <p:nvPr>
            <p:ph type="title"/>
          </p:nvPr>
        </p:nvSpPr>
        <p:spPr>
          <a:xfrm>
            <a:off x="311700" y="263700"/>
            <a:ext cx="81918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Management: Estimation </a:t>
            </a:r>
            <a:endParaRPr/>
          </a:p>
        </p:txBody>
      </p:sp>
      <p:sp>
        <p:nvSpPr>
          <p:cNvPr id="489" name="Google Shape;489;p69"/>
          <p:cNvSpPr txBox="1"/>
          <p:nvPr>
            <p:ph idx="1" type="body"/>
          </p:nvPr>
        </p:nvSpPr>
        <p:spPr>
          <a:xfrm>
            <a:off x="438825" y="3733500"/>
            <a:ext cx="8520600" cy="7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Note: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Difficult to record exact estimations teammates had full time jobs and other classes to attend to.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Learning Curve for the first two iterations. T</a:t>
            </a:r>
            <a:endParaRPr/>
          </a:p>
        </p:txBody>
      </p:sp>
      <p:pic>
        <p:nvPicPr>
          <p:cNvPr id="490" name="Google Shape;49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150" y="1239325"/>
            <a:ext cx="5155946" cy="23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4572000" y="2291767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 Analysis</a:t>
            </a:r>
            <a:endParaRPr/>
          </a:p>
        </p:txBody>
      </p:sp>
      <p:sp>
        <p:nvSpPr>
          <p:cNvPr id="235" name="Google Shape;235;p34"/>
          <p:cNvSpPr txBox="1"/>
          <p:nvPr>
            <p:ph idx="2" type="title"/>
          </p:nvPr>
        </p:nvSpPr>
        <p:spPr>
          <a:xfrm>
            <a:off x="998750" y="1886475"/>
            <a:ext cx="3519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0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(Overview)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0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537" y="1118101"/>
            <a:ext cx="3422926" cy="35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503" name="Google Shape;503;p71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30" y="1243699"/>
            <a:ext cx="300805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779313"/>
            <a:ext cx="2488776" cy="35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1"/>
          <p:cNvSpPr txBox="1"/>
          <p:nvPr/>
        </p:nvSpPr>
        <p:spPr>
          <a:xfrm>
            <a:off x="745150" y="4407475"/>
            <a:ext cx="294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Fastline build script to build Android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7" name="Google Shape;507;p71"/>
          <p:cNvSpPr txBox="1"/>
          <p:nvPr/>
        </p:nvSpPr>
        <p:spPr>
          <a:xfrm>
            <a:off x="4576413" y="4407475"/>
            <a:ext cx="29442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Android CI in Github Action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2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000" y="2385650"/>
            <a:ext cx="4762502" cy="25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50" y="1524646"/>
            <a:ext cx="4762499" cy="149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0950" y="65000"/>
            <a:ext cx="3836332" cy="232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>
            <p:ph idx="1" type="body"/>
          </p:nvPr>
        </p:nvSpPr>
        <p:spPr>
          <a:xfrm>
            <a:off x="713225" y="2727625"/>
            <a:ext cx="7545000" cy="17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Open-source automatic build tools support various platforms (Android, iOS, Mac, Java, Gradle, Maven and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Save developer’s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Developed on Ruby in Gem, Easy to maintain</a:t>
            </a:r>
            <a:endParaRPr/>
          </a:p>
        </p:txBody>
      </p:sp>
      <p:sp>
        <p:nvSpPr>
          <p:cNvPr id="522" name="Google Shape;522;p73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tools</a:t>
            </a:r>
            <a:endParaRPr/>
          </a:p>
        </p:txBody>
      </p:sp>
      <p:pic>
        <p:nvPicPr>
          <p:cNvPr id="523" name="Google Shape;5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75" y="1314450"/>
            <a:ext cx="36195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4"/>
          <p:cNvSpPr txBox="1"/>
          <p:nvPr>
            <p:ph idx="1" type="body"/>
          </p:nvPr>
        </p:nvSpPr>
        <p:spPr>
          <a:xfrm>
            <a:off x="713225" y="2727625"/>
            <a:ext cx="7545000" cy="17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AppCenter from Microsoft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Free and support multiple platforms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to be “AppHockey”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Easy to deploy and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crash report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Amazon Web Service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Free Tier for Unlimited time (t3.micro)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multiple platform.</a:t>
            </a:r>
            <a:endParaRPr/>
          </a:p>
        </p:txBody>
      </p:sp>
      <p:sp>
        <p:nvSpPr>
          <p:cNvPr id="529" name="Google Shape;529;p7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</a:t>
            </a:r>
            <a:r>
              <a:rPr lang="en"/>
              <a:t>distribution</a:t>
            </a:r>
            <a:endParaRPr/>
          </a:p>
        </p:txBody>
      </p:sp>
      <p:pic>
        <p:nvPicPr>
          <p:cNvPr id="530" name="Google Shape;5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1059175"/>
            <a:ext cx="2357875" cy="1768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775" y="1226500"/>
            <a:ext cx="1549125" cy="15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537" name="Google Shape;537;p75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App signing (Release Build)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Proguard and Minify Application Source code (APK)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38" name="Google Shape;5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13" y="2571751"/>
            <a:ext cx="8321377" cy="11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6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544" name="Google Shape;544;p76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Self-signed HTTPS (Pending)</a:t>
            </a:r>
            <a:endParaRPr sz="1800"/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self-signed by Amazon</a:t>
            </a:r>
            <a:endParaRPr sz="1800"/>
          </a:p>
        </p:txBody>
      </p:sp>
      <p:pic>
        <p:nvPicPr>
          <p:cNvPr id="545" name="Google Shape;5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557" y="2131750"/>
            <a:ext cx="4100325" cy="260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7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551" name="Google Shape;551;p77"/>
          <p:cNvGrpSpPr/>
          <p:nvPr/>
        </p:nvGrpSpPr>
        <p:grpSpPr>
          <a:xfrm>
            <a:off x="2859969" y="1388923"/>
            <a:ext cx="3424062" cy="2669459"/>
            <a:chOff x="2144600" y="1557475"/>
            <a:chExt cx="3330800" cy="2596750"/>
          </a:xfrm>
        </p:grpSpPr>
        <p:sp>
          <p:nvSpPr>
            <p:cNvPr id="552" name="Google Shape;552;p77"/>
            <p:cNvSpPr/>
            <p:nvPr/>
          </p:nvSpPr>
          <p:spPr>
            <a:xfrm>
              <a:off x="2144600" y="1557475"/>
              <a:ext cx="3330800" cy="2596750"/>
            </a:xfrm>
            <a:custGeom>
              <a:rect b="b" l="l" r="r" t="t"/>
              <a:pathLst>
                <a:path extrusionOk="0" h="103870" w="133232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7"/>
            <p:cNvSpPr/>
            <p:nvPr/>
          </p:nvSpPr>
          <p:spPr>
            <a:xfrm>
              <a:off x="3678425" y="3558900"/>
              <a:ext cx="263150" cy="79800"/>
            </a:xfrm>
            <a:custGeom>
              <a:rect b="b" l="l" r="r" t="t"/>
              <a:pathLst>
                <a:path extrusionOk="0" h="3192" w="10526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77"/>
          <p:cNvSpPr/>
          <p:nvPr/>
        </p:nvSpPr>
        <p:spPr>
          <a:xfrm>
            <a:off x="4102853" y="1950735"/>
            <a:ext cx="938295" cy="938295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p77"/>
          <p:cNvCxnSpPr/>
          <p:nvPr/>
        </p:nvCxnSpPr>
        <p:spPr>
          <a:xfrm>
            <a:off x="4251963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6" name="Google Shape;556;p77" title="105619.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575" y="1322600"/>
            <a:ext cx="4915900" cy="368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8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562" name="Google Shape;562;p78"/>
          <p:cNvGrpSpPr/>
          <p:nvPr/>
        </p:nvGrpSpPr>
        <p:grpSpPr>
          <a:xfrm>
            <a:off x="2859969" y="1388923"/>
            <a:ext cx="3424062" cy="2669459"/>
            <a:chOff x="2144600" y="1557475"/>
            <a:chExt cx="3330800" cy="2596750"/>
          </a:xfrm>
        </p:grpSpPr>
        <p:sp>
          <p:nvSpPr>
            <p:cNvPr id="563" name="Google Shape;563;p78"/>
            <p:cNvSpPr/>
            <p:nvPr/>
          </p:nvSpPr>
          <p:spPr>
            <a:xfrm>
              <a:off x="2144600" y="1557475"/>
              <a:ext cx="3330800" cy="2596750"/>
            </a:xfrm>
            <a:custGeom>
              <a:rect b="b" l="l" r="r" t="t"/>
              <a:pathLst>
                <a:path extrusionOk="0" h="103870" w="133232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8"/>
            <p:cNvSpPr/>
            <p:nvPr/>
          </p:nvSpPr>
          <p:spPr>
            <a:xfrm>
              <a:off x="3678425" y="3558900"/>
              <a:ext cx="263150" cy="79800"/>
            </a:xfrm>
            <a:custGeom>
              <a:rect b="b" l="l" r="r" t="t"/>
              <a:pathLst>
                <a:path extrusionOk="0" h="3192" w="10526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78"/>
          <p:cNvSpPr/>
          <p:nvPr/>
        </p:nvSpPr>
        <p:spPr>
          <a:xfrm>
            <a:off x="4102853" y="1950735"/>
            <a:ext cx="938295" cy="938295"/>
          </a:xfrm>
          <a:custGeom>
            <a:rect b="b" l="l" r="r" t="t"/>
            <a:pathLst>
              <a:path extrusionOk="0"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chemeClr val="accen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6" name="Google Shape;566;p78"/>
          <p:cNvCxnSpPr/>
          <p:nvPr/>
        </p:nvCxnSpPr>
        <p:spPr>
          <a:xfrm>
            <a:off x="4251963" y="116841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7" name="Google Shape;567;p78" title="Demo_File_Uploa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594" y="1203663"/>
            <a:ext cx="5195400" cy="389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8" title="105624.t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150" y="1739925"/>
            <a:ext cx="3424050" cy="256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9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9"/>
          <p:cNvSpPr txBox="1"/>
          <p:nvPr>
            <p:ph idx="1" type="body"/>
          </p:nvPr>
        </p:nvSpPr>
        <p:spPr>
          <a:xfrm>
            <a:off x="799500" y="1888200"/>
            <a:ext cx="7545000" cy="3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Prata"/>
                <a:ea typeface="Prata"/>
                <a:cs typeface="Prata"/>
                <a:sym typeface="Prata"/>
              </a:rPr>
              <a:t>Thanks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452325" y="1185638"/>
            <a:ext cx="38970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As a user, I want to have the </a:t>
            </a:r>
            <a:r>
              <a:rPr b="1" lang="en"/>
              <a:t>authorization </a:t>
            </a:r>
            <a:r>
              <a:rPr lang="en"/>
              <a:t>with social media accounts, so that I can ensure my security and my comfort using the Inner Circle application.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 txBox="1"/>
          <p:nvPr>
            <p:ph type="title"/>
          </p:nvPr>
        </p:nvSpPr>
        <p:spPr>
          <a:xfrm>
            <a:off x="635925" y="421525"/>
            <a:ext cx="439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User stories 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42" name="Google Shape;242;p35"/>
          <p:cNvSpPr txBox="1"/>
          <p:nvPr/>
        </p:nvSpPr>
        <p:spPr>
          <a:xfrm>
            <a:off x="476025" y="2272838"/>
            <a:ext cx="38496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As a user, I want to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start a new conversation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by being able to initiate a new chat window with a newly friend using the Inner Circle application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514575" y="3414050"/>
            <a:ext cx="37725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As a user, I want to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add/remove/change my profile picture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or my user name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476025" y="4152200"/>
            <a:ext cx="43224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As a user, I want to </a:t>
            </a: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search a specific friend 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by name, and then send they a message or view their profile.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000" y="341425"/>
            <a:ext cx="3812475" cy="460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452325" y="1185638"/>
            <a:ext cx="38970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 txBox="1"/>
          <p:nvPr>
            <p:ph type="title"/>
          </p:nvPr>
        </p:nvSpPr>
        <p:spPr>
          <a:xfrm>
            <a:off x="635925" y="421525"/>
            <a:ext cx="439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Story points and plan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252" name="Google Shape;252;p36"/>
          <p:cNvSpPr txBox="1"/>
          <p:nvPr/>
        </p:nvSpPr>
        <p:spPr>
          <a:xfrm>
            <a:off x="476025" y="1956130"/>
            <a:ext cx="42255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start a new conversation 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Estimation:  5 points - 25 hours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Actually used: 23 hours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514575" y="2893025"/>
            <a:ext cx="37725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add/remove/change my profile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Estimation:  3 points - 15 hours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Actually used: </a:t>
            </a: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27 hours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427575" y="3827525"/>
            <a:ext cx="43224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b="1" lang="en">
                <a:latin typeface="Didact Gothic"/>
                <a:ea typeface="Didact Gothic"/>
                <a:cs typeface="Didact Gothic"/>
                <a:sym typeface="Didact Gothic"/>
              </a:rPr>
              <a:t>search a specific friend 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Estimation:  3 points - 15 hours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Actually used: </a:t>
            </a: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25 hours</a:t>
            </a:r>
            <a:endParaRPr b="1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4798525" y="1283875"/>
            <a:ext cx="4043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375" y="374513"/>
            <a:ext cx="2928650" cy="41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524625" y="1185650"/>
            <a:ext cx="3946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authorization 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Estimation:  5 points - 25 hours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Actually used: 23 hours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5725875" y="4572700"/>
            <a:ext cx="29976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452325" y="1185676"/>
            <a:ext cx="7473300" cy="3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Weekly meetings promote communications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Pair programming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 backlog sets development priorities</a:t>
            </a:r>
            <a:endParaRPr/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Task boards make developer tasks and details visible</a:t>
            </a:r>
            <a:endParaRPr/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Pivotal Tracker</a:t>
            </a:r>
            <a:endParaRPr/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do</a:t>
            </a:r>
            <a:endParaRPr/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progress</a:t>
            </a:r>
            <a:endParaRPr/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testing</a:t>
            </a:r>
            <a:endParaRPr/>
          </a:p>
          <a:p>
            <a:pPr indent="-3175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Done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Programing tutorial session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Narrow down scope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 txBox="1"/>
          <p:nvPr>
            <p:ph type="title"/>
          </p:nvPr>
        </p:nvSpPr>
        <p:spPr>
          <a:xfrm>
            <a:off x="635925" y="421525"/>
            <a:ext cx="4390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How we handled changes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4572000" y="2291767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Iteration Review</a:t>
            </a:r>
            <a:endParaRPr/>
          </a:p>
        </p:txBody>
      </p:sp>
      <p:sp>
        <p:nvSpPr>
          <p:cNvPr id="270" name="Google Shape;270;p38"/>
          <p:cNvSpPr txBox="1"/>
          <p:nvPr>
            <p:ph idx="2" type="title"/>
          </p:nvPr>
        </p:nvSpPr>
        <p:spPr>
          <a:xfrm>
            <a:off x="506900" y="1886475"/>
            <a:ext cx="35490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0"/>
              <a:t>02</a:t>
            </a:r>
            <a:endParaRPr sz="19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0 Review</a:t>
            </a:r>
            <a:endParaRPr/>
          </a:p>
        </p:txBody>
      </p:sp>
      <p:sp>
        <p:nvSpPr>
          <p:cNvPr id="276" name="Google Shape;276;p39"/>
          <p:cNvSpPr txBox="1"/>
          <p:nvPr>
            <p:ph idx="1" type="body"/>
          </p:nvPr>
        </p:nvSpPr>
        <p:spPr>
          <a:xfrm>
            <a:off x="713225" y="1243700"/>
            <a:ext cx="75450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600"/>
              <a:t>Plan and discuss the following</a:t>
            </a:r>
            <a:endParaRPr sz="16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600"/>
              <a:t>Semester project application idea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Implementation Plan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Quality  Assurance Plan 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Configuration Management Plan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Security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Risk identification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Selecting tech stack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nnual Review Pitch Deck by Slidesgo">
  <a:themeElements>
    <a:clrScheme name="Simple Light">
      <a:dk1>
        <a:srgbClr val="252525"/>
      </a:dk1>
      <a:lt1>
        <a:srgbClr val="F5F6F1"/>
      </a:lt1>
      <a:dk2>
        <a:srgbClr val="E5E5DB"/>
      </a:dk2>
      <a:lt2>
        <a:srgbClr val="C7C0B5"/>
      </a:lt2>
      <a:accent1>
        <a:srgbClr val="B9B5AA"/>
      </a:accent1>
      <a:accent2>
        <a:srgbClr val="84827B"/>
      </a:accent2>
      <a:accent3>
        <a:srgbClr val="EBE4E0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